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image/jpeg" Extension="jpeg"/>
  <Default ContentType="application/vnd.openxmlformats-package.relationships+xml" Extension="rels"/>
  <Override ContentType="application/vnd.openxmlformats-officedocument.presentationml.slideMaster+xml" PartName="/ppt/slideMasters/slideMaster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13.xml"/>
  <Override ContentType="application/vnd.openxmlformats-officedocument.presentationml.slide+xml" PartName="/ppt/slides/slide1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16.xml"/>
  <Override ContentType="application/vnd.openxmlformats-officedocument.presentationml.slide+xml" PartName="/ppt/slides/slide14.xml"/>
  <Override ContentType="application/vnd.openxmlformats-officedocument.presentationml.presentation.main+xml" PartName="/ppt/presentation.xml"/>
  <Override ContentType="application/vnd.openxmlformats-officedocument.presentationml.presProps+xml" PartName="/ppt/presProps2.xml"/>
  <Override ContentType="application/vnd.openxmlformats-officedocument.theme+xml" PartName="/ppt/theme/theme1.xml"/>
  <Override ContentType="application/vnd.openxmlformats-officedocument.presentationml.viewProps+xml" PartName="/ppt/viewProps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</p:sldIdLst>
  <p:sldSz cy="6858000" cx="12192000"/>
  <p:notesSz cx="6797675" cy="9928225"/>
  <p:defaultTextStyle>
    <a:defPPr lvl="0">
      <a:defRPr lang="en-US"/>
    </a:defPPr>
    <a:lvl1pPr defTabSz="457200" eaLnBrk="1" hangingPunct="1" latinLnBrk="0" lvl="0" marL="0" rtl="0" algn="l">
      <a:defRPr kern="1200" sz="1800">
        <a:solidFill>
          <a:schemeClr val="tx1"/>
        </a:solidFill>
        <a:latin typeface="+mn-lt"/>
        <a:ea typeface="+mn-ea"/>
        <a:cs typeface="+mn-cs"/>
      </a:defRPr>
    </a:lvl1pPr>
    <a:lvl2pPr defTabSz="457200" eaLnBrk="1" hangingPunct="1" latinLnBrk="0" lvl="1" marL="457200" rtl="0" algn="l">
      <a:defRPr kern="1200" sz="1800">
        <a:solidFill>
          <a:schemeClr val="tx1"/>
        </a:solidFill>
        <a:latin typeface="+mn-lt"/>
        <a:ea typeface="+mn-ea"/>
        <a:cs typeface="+mn-cs"/>
      </a:defRPr>
    </a:lvl2pPr>
    <a:lvl3pPr defTabSz="457200" eaLnBrk="1" hangingPunct="1" latinLnBrk="0" lvl="2" marL="914400" rtl="0" algn="l">
      <a:defRPr kern="1200" sz="1800">
        <a:solidFill>
          <a:schemeClr val="tx1"/>
        </a:solidFill>
        <a:latin typeface="+mn-lt"/>
        <a:ea typeface="+mn-ea"/>
        <a:cs typeface="+mn-cs"/>
      </a:defRPr>
    </a:lvl3pPr>
    <a:lvl4pPr defTabSz="457200" eaLnBrk="1" hangingPunct="1" latinLnBrk="0" lvl="3" marL="1371600" rtl="0" algn="l">
      <a:defRPr kern="1200" sz="1800">
        <a:solidFill>
          <a:schemeClr val="tx1"/>
        </a:solidFill>
        <a:latin typeface="+mn-lt"/>
        <a:ea typeface="+mn-ea"/>
        <a:cs typeface="+mn-cs"/>
      </a:defRPr>
    </a:lvl4pPr>
    <a:lvl5pPr defTabSz="457200" eaLnBrk="1" hangingPunct="1" latinLnBrk="0" lvl="4" marL="1828800" rtl="0" algn="l">
      <a:defRPr kern="1200" sz="1800">
        <a:solidFill>
          <a:schemeClr val="tx1"/>
        </a:solidFill>
        <a:latin typeface="+mn-lt"/>
        <a:ea typeface="+mn-ea"/>
        <a:cs typeface="+mn-cs"/>
      </a:defRPr>
    </a:lvl5pPr>
    <a:lvl6pPr defTabSz="457200" eaLnBrk="1" hangingPunct="1" latinLnBrk="0" lvl="5" marL="2286000" rtl="0" algn="l">
      <a:defRPr kern="1200" sz="1800">
        <a:solidFill>
          <a:schemeClr val="tx1"/>
        </a:solidFill>
        <a:latin typeface="+mn-lt"/>
        <a:ea typeface="+mn-ea"/>
        <a:cs typeface="+mn-cs"/>
      </a:defRPr>
    </a:lvl6pPr>
    <a:lvl7pPr defTabSz="457200" eaLnBrk="1" hangingPunct="1" latinLnBrk="0" lvl="6" marL="2743200" rtl="0" algn="l">
      <a:defRPr kern="1200" sz="1800">
        <a:solidFill>
          <a:schemeClr val="tx1"/>
        </a:solidFill>
        <a:latin typeface="+mn-lt"/>
        <a:ea typeface="+mn-ea"/>
        <a:cs typeface="+mn-cs"/>
      </a:defRPr>
    </a:lvl7pPr>
    <a:lvl8pPr defTabSz="457200" eaLnBrk="1" hangingPunct="1" latinLnBrk="0" lvl="7" marL="3200400" rtl="0" algn="l">
      <a:defRPr kern="1200" sz="1800">
        <a:solidFill>
          <a:schemeClr val="tx1"/>
        </a:solidFill>
        <a:latin typeface="+mn-lt"/>
        <a:ea typeface="+mn-ea"/>
        <a:cs typeface="+mn-cs"/>
      </a:defRPr>
    </a:lvl8pPr>
    <a:lvl9pPr defTabSz="457200" eaLnBrk="1" hangingPunct="1" latinLnBrk="0" lvl="8" marL="3657600" rtl="0" algn="l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2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2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23.xml"/><Relationship Id="rId11" Type="http://schemas.openxmlformats.org/officeDocument/2006/relationships/slide" Target="slides/slide14.xml"/><Relationship Id="rId22" Type="http://schemas.openxmlformats.org/officeDocument/2006/relationships/slide" Target="slides/slide27.xml"/><Relationship Id="rId10" Type="http://schemas.openxmlformats.org/officeDocument/2006/relationships/slide" Target="slides/slide13.xml"/><Relationship Id="rId21" Type="http://schemas.openxmlformats.org/officeDocument/2006/relationships/slide" Target="slides/slide26.xml"/><Relationship Id="rId13" Type="http://schemas.openxmlformats.org/officeDocument/2006/relationships/slide" Target="slides/slide16.xml"/><Relationship Id="rId12" Type="http://schemas.openxmlformats.org/officeDocument/2006/relationships/slide" Target="slides/slide15.xml"/><Relationship Id="rId1" Type="http://schemas.openxmlformats.org/officeDocument/2006/relationships/theme" Target="theme/theme1.xml"/><Relationship Id="rId2" Type="http://schemas.openxmlformats.org/officeDocument/2006/relationships/viewProps" Target="viewProps2.xml"/><Relationship Id="rId3" Type="http://schemas.openxmlformats.org/officeDocument/2006/relationships/presProps" Target="presProps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2.xml"/><Relationship Id="rId15" Type="http://schemas.openxmlformats.org/officeDocument/2006/relationships/slide" Target="slides/slide18.xml"/><Relationship Id="rId14" Type="http://schemas.openxmlformats.org/officeDocument/2006/relationships/slide" Target="slides/slide17.xml"/><Relationship Id="rId17" Type="http://schemas.openxmlformats.org/officeDocument/2006/relationships/slide" Target="slides/slide20.xml"/><Relationship Id="rId16" Type="http://schemas.openxmlformats.org/officeDocument/2006/relationships/slide" Target="slides/slide19.xml"/><Relationship Id="rId5" Type="http://schemas.openxmlformats.org/officeDocument/2006/relationships/slide" Target="slides/slide1.xml"/><Relationship Id="rId19" Type="http://schemas.openxmlformats.org/officeDocument/2006/relationships/slide" Target="slides/slide22.xml"/><Relationship Id="rId6" Type="http://schemas.openxmlformats.org/officeDocument/2006/relationships/slide" Target="slides/slide7.xml"/><Relationship Id="rId18" Type="http://schemas.openxmlformats.org/officeDocument/2006/relationships/slide" Target="slides/slide21.xml"/><Relationship Id="rId7" Type="http://schemas.openxmlformats.org/officeDocument/2006/relationships/slide" Target="slides/slide10.xml"/><Relationship Id="rId8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D8102-B833-408A-8E47-98D41EB073F5}" type="datetimeFigureOut">
              <a:rPr lang="pl-PL" smtClean="0"/>
              <a:t>2016-11-03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9F032-C002-46C7-BC6F-4866CAA1F053}" type="slidenum">
              <a:rPr lang="pl-PL" smtClean="0"/>
              <a:t>‹#›</a:t>
            </a:fld>
            <a:endParaRPr lang="pl-PL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0226855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D8102-B833-408A-8E47-98D41EB073F5}" type="datetimeFigureOut">
              <a:rPr lang="pl-PL" smtClean="0"/>
              <a:t>2016-11-03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9F032-C002-46C7-BC6F-4866CAA1F05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73479748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D8102-B833-408A-8E47-98D41EB073F5}" type="datetimeFigureOut">
              <a:rPr lang="pl-PL" smtClean="0"/>
              <a:t>2016-11-03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9F032-C002-46C7-BC6F-4866CAA1F05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90221778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D8102-B833-408A-8E47-98D41EB073F5}" type="datetimeFigureOut">
              <a:rPr lang="pl-PL" smtClean="0"/>
              <a:t>2016-11-03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9F032-C002-46C7-BC6F-4866CAA1F05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67801624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D8102-B833-408A-8E47-98D41EB073F5}" type="datetimeFigureOut">
              <a:rPr lang="pl-PL" smtClean="0"/>
              <a:t>2016-11-03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9F032-C002-46C7-BC6F-4866CAA1F053}" type="slidenum">
              <a:rPr lang="pl-PL" smtClean="0"/>
              <a:t>‹#›</a:t>
            </a:fld>
            <a:endParaRPr lang="pl-PL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3937562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D8102-B833-408A-8E47-98D41EB073F5}" type="datetimeFigureOut">
              <a:rPr lang="pl-PL" smtClean="0"/>
              <a:t>2016-11-03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9F032-C002-46C7-BC6F-4866CAA1F05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4005412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D8102-B833-408A-8E47-98D41EB073F5}" type="datetimeFigureOut">
              <a:rPr lang="pl-PL" smtClean="0"/>
              <a:t>2016-11-03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9F032-C002-46C7-BC6F-4866CAA1F05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40398413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D8102-B833-408A-8E47-98D41EB073F5}" type="datetimeFigureOut">
              <a:rPr lang="pl-PL" smtClean="0"/>
              <a:t>2016-11-03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9F032-C002-46C7-BC6F-4866CAA1F05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65135368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D8102-B833-408A-8E47-98D41EB073F5}" type="datetimeFigureOut">
              <a:rPr lang="pl-PL" smtClean="0"/>
              <a:t>2016-11-03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9F032-C002-46C7-BC6F-4866CAA1F05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41925218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6F3D8102-B833-408A-8E47-98D41EB073F5}" type="datetimeFigureOut">
              <a:rPr lang="pl-PL" smtClean="0"/>
              <a:t>2016-11-03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9C9F032-C002-46C7-BC6F-4866CAA1F05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02322422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D8102-B833-408A-8E47-98D41EB073F5}" type="datetimeFigureOut">
              <a:rPr lang="pl-PL" smtClean="0"/>
              <a:t>2016-11-03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9F032-C002-46C7-BC6F-4866CAA1F05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7103828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6F3D8102-B833-408A-8E47-98D41EB073F5}" type="datetimeFigureOut">
              <a:rPr lang="pl-PL" smtClean="0"/>
              <a:t>2016-11-03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9C9F032-C002-46C7-BC6F-4866CAA1F053}" type="slidenum">
              <a:rPr lang="pl-PL" smtClean="0"/>
              <a:t>‹#›</a:t>
            </a:fld>
            <a:endParaRPr lang="pl-PL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6021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ransition spd="slow">
    <p:wipe/>
  </p:transition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moodle.iumw.pl/user/view.php?id=117&amp;course=5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jezykowo.pase.pl/assets/images/5/open_book_on_tabl_450-325840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86" y="716952"/>
            <a:ext cx="5442137" cy="3115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rostokąt 1"/>
          <p:cNvSpPr/>
          <p:nvPr/>
        </p:nvSpPr>
        <p:spPr>
          <a:xfrm>
            <a:off x="4027714" y="2831516"/>
            <a:ext cx="6945085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4400" b="1" dirty="0">
                <a:solidFill>
                  <a:prstClr val="black"/>
                </a:solidFill>
                <a:latin typeface="Book Antiqua" panose="02040602050305030304" pitchFamily="18" charset="0"/>
              </a:rPr>
              <a:t>WPŁYW CZYTANIA NA ROZWÓJ DZIECI                             I MŁODZIEŻY</a:t>
            </a:r>
          </a:p>
          <a:p>
            <a:endParaRPr lang="pl-PL" sz="40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945186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97280" y="953589"/>
            <a:ext cx="10058400" cy="627017"/>
          </a:xfrm>
        </p:spPr>
        <p:txBody>
          <a:bodyPr>
            <a:normAutofit/>
          </a:bodyPr>
          <a:lstStyle/>
          <a:p>
            <a:pPr algn="ctr"/>
            <a:r>
              <a:rPr lang="pl-PL" altLang="pl-PL" sz="4000" b="1" spc="0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 Antiqua" panose="02040602050305030304" pitchFamily="18" charset="0"/>
              </a:rPr>
              <a:t>Czytanie pomaga zrozumieć innych ludzi</a:t>
            </a:r>
            <a:endParaRPr lang="pl-PL" sz="5400" b="1" dirty="0">
              <a:solidFill>
                <a:schemeClr val="accent2">
                  <a:lumMod val="75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97280" y="2028614"/>
            <a:ext cx="10058400" cy="4023360"/>
          </a:xfrm>
        </p:spPr>
        <p:txBody>
          <a:bodyPr/>
          <a:lstStyle/>
          <a:p>
            <a:pPr lvl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SzPct val="60000"/>
              <a:buFont typeface="Wingdings" panose="05000000000000000000" pitchFamily="2" charset="2"/>
              <a:buChar char="v"/>
            </a:pPr>
            <a:r>
              <a:rPr lang="pl-PL" altLang="pl-PL" sz="2400" dirty="0">
                <a:solidFill>
                  <a:schemeClr val="tx1"/>
                </a:solidFill>
                <a:latin typeface="Book Antiqua" panose="02040602050305030304" pitchFamily="18" charset="0"/>
              </a:rPr>
              <a:t>Czytanie książek pomaga w zrozumieniu innych ludzi, ich problemów, rozterek i motywów działania. Otwiera oczy na świat i drugiego człowieka.</a:t>
            </a:r>
          </a:p>
          <a:p>
            <a:pPr defTabSz="449263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Wingdings" panose="05000000000000000000" pitchFamily="2" charset="2"/>
              <a:buChar char="Ø"/>
            </a:pPr>
            <a:endParaRPr lang="pl-PL" altLang="pl-PL" dirty="0">
              <a:latin typeface="Book Antiqua" panose="02040602050305030304" pitchFamily="18" charset="0"/>
              <a:ea typeface="SimSun" panose="02010600030101010101" pitchFamily="2" charset="-122"/>
              <a:cs typeface="Arial Unicode MS" panose="020B0604020202020204" pitchFamily="34" charset="-128"/>
            </a:endParaRPr>
          </a:p>
          <a:p>
            <a:pPr marL="0" indent="0" defTabSz="449263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</a:pPr>
            <a:r>
              <a:rPr lang="pl-PL" altLang="pl-PL" sz="2400" dirty="0">
                <a:solidFill>
                  <a:schemeClr val="tx1"/>
                </a:solidFill>
                <a:latin typeface="Book Antiqua" panose="02040602050305030304" pitchFamily="18" charset="0"/>
                <a:ea typeface="SimSun" panose="02010600030101010101" pitchFamily="2" charset="-122"/>
                <a:cs typeface="Arial Unicode MS" panose="020B0604020202020204" pitchFamily="34" charset="-128"/>
              </a:rPr>
              <a:t>Literatura wywiera ogromny wpływ na rozwój emocjonalny  dziecka:</a:t>
            </a:r>
          </a:p>
          <a:p>
            <a:pPr lvl="0" defTabSz="449263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Wingdings" panose="05000000000000000000" pitchFamily="2" charset="2"/>
              <a:buChar char="v"/>
            </a:pPr>
            <a:r>
              <a:rPr lang="pl-PL" altLang="pl-PL" sz="2400" dirty="0">
                <a:solidFill>
                  <a:schemeClr val="tx1"/>
                </a:solidFill>
                <a:latin typeface="Book Antiqua" panose="02040602050305030304" pitchFamily="18" charset="0"/>
                <a:ea typeface="SimSun" panose="02010600030101010101" pitchFamily="2" charset="-122"/>
                <a:cs typeface="Arial Unicode MS" panose="020B0604020202020204" pitchFamily="34" charset="-128"/>
              </a:rPr>
              <a:t>- oddziaływając na uczucia</a:t>
            </a:r>
          </a:p>
          <a:p>
            <a:pPr lvl="0" defTabSz="449263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Wingdings" panose="05000000000000000000" pitchFamily="2" charset="2"/>
              <a:buChar char="v"/>
            </a:pPr>
            <a:r>
              <a:rPr lang="pl-PL" altLang="pl-PL" sz="2400" dirty="0">
                <a:solidFill>
                  <a:schemeClr val="tx1"/>
                </a:solidFill>
                <a:latin typeface="Book Antiqua" panose="02040602050305030304" pitchFamily="18" charset="0"/>
                <a:ea typeface="SimSun" panose="02010600030101010101" pitchFamily="2" charset="-122"/>
                <a:cs typeface="Arial Unicode MS" panose="020B0604020202020204" pitchFamily="34" charset="-128"/>
              </a:rPr>
              <a:t>- wprowadza w świat fantazji,</a:t>
            </a:r>
          </a:p>
          <a:p>
            <a:pPr lvl="0" defTabSz="449263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SzPct val="100000"/>
              <a:buFont typeface="Wingdings" panose="05000000000000000000" pitchFamily="2" charset="2"/>
              <a:buChar char="v"/>
            </a:pPr>
            <a:r>
              <a:rPr lang="pl-PL" altLang="pl-PL" sz="2400" dirty="0">
                <a:solidFill>
                  <a:schemeClr val="tx1"/>
                </a:solidFill>
                <a:latin typeface="Book Antiqua" panose="02040602050305030304" pitchFamily="18" charset="0"/>
                <a:ea typeface="SimSun" panose="02010600030101010101" pitchFamily="2" charset="-122"/>
                <a:cs typeface="Arial Unicode MS" panose="020B0604020202020204" pitchFamily="34" charset="-128"/>
              </a:rPr>
              <a:t>- wyrabia codzienne nawyki.</a:t>
            </a:r>
          </a:p>
          <a:p>
            <a:pPr>
              <a:buFont typeface="Wingdings" panose="05000000000000000000" pitchFamily="2" charset="2"/>
              <a:buChar char="v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22063381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66800" y="770709"/>
            <a:ext cx="10058400" cy="875211"/>
          </a:xfrm>
        </p:spPr>
        <p:txBody>
          <a:bodyPr/>
          <a:lstStyle/>
          <a:p>
            <a:pPr algn="ctr"/>
            <a:r>
              <a:rPr lang="pl-PL" altLang="pl-PL" sz="3200" dirty="0">
                <a:solidFill>
                  <a:srgbClr val="333399"/>
                </a:solidFill>
                <a:latin typeface="Tahoma"/>
              </a:rPr>
              <a:t> </a:t>
            </a:r>
            <a:r>
              <a:rPr lang="pl-PL" altLang="pl-PL" sz="4000" b="1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Czytanie pomaga odnieść sukces w szkole</a:t>
            </a:r>
            <a:endParaRPr lang="pl-PL" sz="6000" b="1" dirty="0">
              <a:solidFill>
                <a:schemeClr val="accent2">
                  <a:lumMod val="75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890755"/>
            <a:ext cx="10515600" cy="4351338"/>
          </a:xfrm>
        </p:spPr>
        <p:txBody>
          <a:bodyPr>
            <a:noAutofit/>
          </a:bodyPr>
          <a:lstStyle/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SzPct val="60000"/>
              <a:buFont typeface="Wingdings" panose="05000000000000000000" pitchFamily="2" charset="2"/>
              <a:buChar char="v"/>
            </a:pPr>
            <a:r>
              <a:rPr lang="pl-PL" altLang="pl-PL" sz="1800" dirty="0">
                <a:solidFill>
                  <a:schemeClr val="tx1"/>
                </a:solidFill>
                <a:latin typeface="Book Antiqua" panose="02040602050305030304" pitchFamily="18" charset="0"/>
              </a:rPr>
              <a:t>Czytanie pomaga nam rozwijać myślenie, język i słownictwo. </a:t>
            </a:r>
          </a:p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SzPct val="60000"/>
              <a:buFont typeface="Wingdings" panose="05000000000000000000" pitchFamily="2" charset="2"/>
              <a:buChar char="v"/>
            </a:pPr>
            <a:endParaRPr lang="pl-PL" altLang="pl-PL" sz="1800" dirty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SzPct val="60000"/>
              <a:buFont typeface="Wingdings" panose="05000000000000000000" pitchFamily="2" charset="2"/>
              <a:buChar char="v"/>
            </a:pPr>
            <a:r>
              <a:rPr lang="pl-PL" altLang="pl-PL" sz="1800" dirty="0">
                <a:solidFill>
                  <a:schemeClr val="tx1"/>
                </a:solidFill>
                <a:latin typeface="Book Antiqua" panose="02040602050305030304" pitchFamily="18" charset="0"/>
              </a:rPr>
              <a:t>Uczymy się wyrażać myśli, uczucia, rozumieć innych, poszerzamy wiedzę o innych krajach, kulturach, historii, przyrodzie, o wszystkim, co nas interesuje.</a:t>
            </a:r>
          </a:p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SzPct val="60000"/>
              <a:buFont typeface="Wingdings" panose="05000000000000000000" pitchFamily="2" charset="2"/>
              <a:buChar char="v"/>
            </a:pPr>
            <a:endParaRPr lang="pl-PL" altLang="pl-PL" sz="1800" dirty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SzPct val="60000"/>
              <a:buFont typeface="Wingdings" panose="05000000000000000000" pitchFamily="2" charset="2"/>
              <a:buChar char="v"/>
            </a:pPr>
            <a:r>
              <a:rPr lang="pl-PL" altLang="pl-PL" sz="1800" dirty="0">
                <a:solidFill>
                  <a:schemeClr val="tx1"/>
                </a:solidFill>
                <a:latin typeface="Book Antiqua" panose="02040602050305030304" pitchFamily="18" charset="0"/>
                <a:ea typeface="SimSun" panose="02010600030101010101" pitchFamily="2" charset="-122"/>
                <a:cs typeface="Arial Unicode MS" panose="020B0604020202020204" pitchFamily="34" charset="-128"/>
              </a:rPr>
              <a:t>Odpowiednio dobrane utwory ukazują piękno polskiej mowy.</a:t>
            </a:r>
          </a:p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SzPct val="60000"/>
              <a:buFont typeface="Wingdings" panose="05000000000000000000" pitchFamily="2" charset="2"/>
              <a:buChar char="v"/>
            </a:pPr>
            <a:endParaRPr lang="pl-PL" altLang="pl-PL" sz="1800" dirty="0">
              <a:solidFill>
                <a:schemeClr val="tx1"/>
              </a:solidFill>
              <a:latin typeface="Book Antiqua" panose="02040602050305030304" pitchFamily="18" charset="0"/>
              <a:ea typeface="SimSun" panose="02010600030101010101" pitchFamily="2" charset="-122"/>
              <a:cs typeface="Arial Unicode MS" panose="020B0604020202020204" pitchFamily="34" charset="-128"/>
            </a:endParaRPr>
          </a:p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SzPct val="60000"/>
              <a:buFont typeface="Wingdings" panose="05000000000000000000" pitchFamily="2" charset="2"/>
              <a:buChar char="v"/>
            </a:pPr>
            <a:r>
              <a:rPr lang="pl-PL" altLang="pl-PL" sz="1800" dirty="0">
                <a:solidFill>
                  <a:schemeClr val="tx1"/>
                </a:solidFill>
                <a:latin typeface="Book Antiqua" panose="02040602050305030304" pitchFamily="18" charset="0"/>
                <a:ea typeface="SimSun" panose="02010600030101010101" pitchFamily="2" charset="-122"/>
                <a:cs typeface="Arial Unicode MS" panose="020B0604020202020204" pitchFamily="34" charset="-128"/>
              </a:rPr>
              <a:t>Właściwe teksty stają się przykładem poprawnego języka</a:t>
            </a:r>
          </a:p>
          <a:p>
            <a:pPr defTabSz="449263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SzPct val="100000"/>
              <a:buFont typeface="Wingdings" panose="05000000000000000000" pitchFamily="2" charset="2"/>
              <a:buChar char="v"/>
            </a:pPr>
            <a:endParaRPr lang="pl-PL" altLang="pl-PL" sz="1800" dirty="0">
              <a:solidFill>
                <a:schemeClr val="tx1"/>
              </a:solidFill>
              <a:latin typeface="Book Antiqua" panose="02040602050305030304" pitchFamily="18" charset="0"/>
              <a:ea typeface="SimSun" panose="02010600030101010101" pitchFamily="2" charset="-122"/>
              <a:cs typeface="Arial Unicode MS" panose="020B0604020202020204" pitchFamily="34" charset="-128"/>
            </a:endParaRPr>
          </a:p>
          <a:p>
            <a:pPr defTabSz="449263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pl-PL" altLang="pl-PL" sz="1800" dirty="0">
                <a:solidFill>
                  <a:schemeClr val="tx1"/>
                </a:solidFill>
                <a:latin typeface="Book Antiqua" panose="02040602050305030304" pitchFamily="18" charset="0"/>
                <a:ea typeface="SimSun" panose="02010600030101010101" pitchFamily="2" charset="-122"/>
                <a:cs typeface="Arial Unicode MS" panose="020B0604020202020204" pitchFamily="34" charset="-128"/>
              </a:rPr>
              <a:t>Doskonalona jest mowa pod względem gramatycznym i dźwiękowym. Wzrasta zasób słów i pojęć,</a:t>
            </a:r>
          </a:p>
          <a:p>
            <a:pPr defTabSz="449263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SzPct val="100000"/>
              <a:buFont typeface="Wingdings" panose="05000000000000000000" pitchFamily="2" charset="2"/>
              <a:buChar char="v"/>
            </a:pPr>
            <a:endParaRPr lang="pl-PL" altLang="pl-PL" sz="1800" dirty="0">
              <a:solidFill>
                <a:schemeClr val="tx1"/>
              </a:solidFill>
              <a:latin typeface="Book Antiqua" panose="02040602050305030304" pitchFamily="18" charset="0"/>
              <a:ea typeface="SimSun" panose="02010600030101010101" pitchFamily="2" charset="-122"/>
              <a:cs typeface="Arial Unicode MS" panose="020B0604020202020204" pitchFamily="34" charset="-128"/>
            </a:endParaRPr>
          </a:p>
          <a:p>
            <a:pPr defTabSz="449263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SzPct val="100000"/>
              <a:buFont typeface="Wingdings" panose="05000000000000000000" pitchFamily="2" charset="2"/>
              <a:buChar char="v"/>
            </a:pPr>
            <a:r>
              <a:rPr lang="pl-PL" altLang="pl-PL" sz="1800" dirty="0">
                <a:solidFill>
                  <a:schemeClr val="tx1"/>
                </a:solidFill>
                <a:latin typeface="Book Antiqua" panose="02040602050305030304" pitchFamily="18" charset="0"/>
                <a:ea typeface="SimSun" panose="02010600030101010101" pitchFamily="2" charset="-122"/>
                <a:cs typeface="Arial Unicode MS" panose="020B0604020202020204" pitchFamily="34" charset="-128"/>
              </a:rPr>
              <a:t>Ćwiczy się pamięć dziecka</a:t>
            </a:r>
          </a:p>
          <a:p>
            <a:pPr defTabSz="449263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SzPct val="100000"/>
              <a:buFont typeface="Wingdings" panose="05000000000000000000" pitchFamily="2" charset="2"/>
              <a:buChar char="v"/>
            </a:pPr>
            <a:endParaRPr lang="pl-PL" altLang="pl-PL" sz="1800" dirty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pPr defTabSz="449263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SzPct val="100000"/>
              <a:buFont typeface="Wingdings" panose="05000000000000000000" pitchFamily="2" charset="2"/>
              <a:buChar char="v"/>
            </a:pPr>
            <a:r>
              <a:rPr lang="pl-PL" altLang="pl-PL" sz="1800" dirty="0">
                <a:solidFill>
                  <a:schemeClr val="tx1"/>
                </a:solidFill>
                <a:latin typeface="Book Antiqua" panose="02040602050305030304" pitchFamily="18" charset="0"/>
              </a:rPr>
              <a:t>Czytanie pozwala odnieść sukces nie tylko w szkole, ale procentuje i pozwala odnieść sukces w dorosłym życiu</a:t>
            </a:r>
            <a:endParaRPr lang="pl-PL" altLang="pl-PL" sz="1800" dirty="0">
              <a:solidFill>
                <a:schemeClr val="tx1"/>
              </a:solidFill>
              <a:latin typeface="Book Antiqua" panose="02040602050305030304" pitchFamily="18" charset="0"/>
              <a:ea typeface="SimSun" panose="02010600030101010101" pitchFamily="2" charset="-122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05635567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97280" y="979714"/>
            <a:ext cx="10058400" cy="653143"/>
          </a:xfrm>
        </p:spPr>
        <p:txBody>
          <a:bodyPr>
            <a:normAutofit/>
          </a:bodyPr>
          <a:lstStyle/>
          <a:p>
            <a:pPr algn="ctr"/>
            <a:r>
              <a:rPr lang="pl-PL" altLang="pl-PL" sz="4000" b="1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Zapamiętujemy zasady ortograficzne</a:t>
            </a:r>
            <a:endParaRPr lang="pl-PL" sz="6000" b="1" dirty="0">
              <a:solidFill>
                <a:schemeClr val="accent2">
                  <a:lumMod val="75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97280" y="2616442"/>
            <a:ext cx="9065623" cy="2060060"/>
          </a:xfrm>
        </p:spPr>
        <p:txBody>
          <a:bodyPr/>
          <a:lstStyle/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None/>
            </a:pPr>
            <a:r>
              <a:rPr lang="pl-PL" altLang="pl-PL" dirty="0">
                <a:solidFill>
                  <a:srgbClr val="000000"/>
                </a:solidFill>
                <a:latin typeface="Book Antiqua" panose="02040602050305030304" pitchFamily="18" charset="0"/>
              </a:rPr>
              <a:t>     </a:t>
            </a:r>
            <a:r>
              <a:rPr lang="pl-PL" altLang="pl-PL" sz="2400" dirty="0">
                <a:solidFill>
                  <a:srgbClr val="000000"/>
                </a:solidFill>
                <a:latin typeface="Book Antiqua" panose="02040602050305030304" pitchFamily="18" charset="0"/>
              </a:rPr>
              <a:t>Czytając zapamiętujemy np.  jaka jest prawidłowa pisownia trudnych wyrazów. Pomoże to uczniom w otrzymaniu lepszych ocen z przedmiotów, testów oraz sprawdzianów.</a:t>
            </a:r>
            <a:r>
              <a:rPr lang="pl-PL" altLang="pl-PL" sz="2400" dirty="0">
                <a:solidFill>
                  <a:srgbClr val="000000"/>
                </a:solidFill>
                <a:latin typeface="Book Antiqua" panose="02040602050305030304" pitchFamily="18" charset="0"/>
                <a:hlinkClick r:id="rId2"/>
              </a:rPr>
              <a:t> </a:t>
            </a:r>
            <a:endParaRPr lang="pl-PL" altLang="pl-PL" sz="2400" dirty="0">
              <a:solidFill>
                <a:srgbClr val="000000"/>
              </a:solidFill>
              <a:latin typeface="Book Antiqua" panose="02040602050305030304" pitchFamily="18" charset="0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None/>
            </a:pPr>
            <a:r>
              <a:rPr lang="pl-PL" altLang="pl-PL" sz="2400" dirty="0">
                <a:solidFill>
                  <a:srgbClr val="000000"/>
                </a:solidFill>
                <a:latin typeface="Book Antiqua" panose="02040602050305030304" pitchFamily="18" charset="0"/>
              </a:rPr>
              <a:t>     Dzieci często (szczególnie wzrokowcy) uczą się pisowni trudnych wyrazów, nie zdając sobie z tego sprawy.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70482708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96" name="Shape 8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Google Shape;8197;p1"/>
          <p:cNvSpPr txBox="1"/>
          <p:nvPr>
            <p:ph type="title"/>
          </p:nvPr>
        </p:nvSpPr>
        <p:spPr>
          <a:xfrm>
            <a:off x="1097280" y="757645"/>
            <a:ext cx="10058400" cy="862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A7B29"/>
              </a:buClr>
              <a:buSzPts val="4400"/>
              <a:buFont typeface="Book Antiqua"/>
              <a:buNone/>
            </a:pPr>
            <a:r>
              <a:rPr b="1" lang="pl-PL" sz="4400">
                <a:solidFill>
                  <a:srgbClr val="4A7B29"/>
                </a:solidFill>
                <a:latin typeface="Book Antiqua"/>
                <a:ea typeface="Book Antiqua"/>
                <a:cs typeface="Book Antiqua"/>
                <a:sym typeface="Book Antiqua"/>
              </a:rPr>
              <a:t>Pomaga rozwiązywać problemy</a:t>
            </a:r>
            <a:endParaRPr b="1" sz="6600">
              <a:solidFill>
                <a:srgbClr val="4A7B29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8198" name="Google Shape;8198;p1"/>
          <p:cNvSpPr txBox="1"/>
          <p:nvPr>
            <p:ph idx="1" type="body"/>
          </p:nvPr>
        </p:nvSpPr>
        <p:spPr>
          <a:xfrm>
            <a:off x="1066800" y="1771116"/>
            <a:ext cx="10058400" cy="38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CC"/>
              </a:buClr>
              <a:buSzPts val="1326"/>
              <a:buNone/>
            </a:pPr>
            <a:r>
              <a:rPr lang="pl-PL" sz="221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     Takimi szczególnymi książkami są bajki terapeutyczne, które opowiadają często problemy, dotykające dzieci i ich rodziny,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442"/>
              </a:spcBef>
              <a:spcAft>
                <a:spcPts val="0"/>
              </a:spcAft>
              <a:buClr>
                <a:srgbClr val="3333CC"/>
              </a:buClr>
              <a:buSzPts val="1326"/>
              <a:buNone/>
            </a:pPr>
            <a:r>
              <a:rPr lang="pl-PL" sz="221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     Bajki te opowiadają historię, przenosząc ją często w świat zwierząt, roślin itp. Zawierają możliwe rozwiązanie, pokazują utożsamiającemu się z bohaterami czytelnikowi w jaki sposób należy postąpić aby wyjść z kłopotów. </a:t>
            </a:r>
            <a:br>
              <a:rPr lang="pl-PL" sz="221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</a:br>
            <a:r>
              <a:rPr lang="pl-PL" sz="221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Jednak nie tylko bajki terapeutyczne, których celem jest terapia mogą spełniać taką rolę. Szczególnym przykładem będzie tu "Brzydkie kaczątko", które może pomóc dzieciom z niską samooceną czy postać Pippi Langstrump, która pozwala wierzyć czytelnikowi, że świat należy do niego. Myślę, że w każdej bajce/książce dziecko może poszukiwać odpowiedzi na dręczące go pytania   i doskwierające mu problemy.</a:t>
            </a:r>
            <a:endParaRPr/>
          </a:p>
          <a:p>
            <a:pPr indent="-342900" lvl="0" marL="342900" rtl="0" algn="l">
              <a:lnSpc>
                <a:spcPct val="60000"/>
              </a:lnSpc>
              <a:spcBef>
                <a:spcPts val="408"/>
              </a:spcBef>
              <a:spcAft>
                <a:spcPts val="0"/>
              </a:spcAft>
              <a:buClr>
                <a:srgbClr val="3333CC"/>
              </a:buClr>
              <a:buSzPts val="1224"/>
              <a:buNone/>
            </a:pPr>
            <a:r>
              <a:rPr lang="pl-PL" sz="2040">
                <a:solidFill>
                  <a:srgbClr val="000000"/>
                </a:solidFill>
                <a:latin typeface="Book Antiqua"/>
                <a:ea typeface="Book Antiqua"/>
                <a:cs typeface="Book Antiqua"/>
                <a:sym typeface="Book Antiqua"/>
              </a:rPr>
              <a:t> </a:t>
            </a:r>
            <a:endParaRPr/>
          </a:p>
          <a:p>
            <a:pPr indent="0" lvl="0" marL="9144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SzPts val="1700"/>
              <a:buNone/>
            </a:pPr>
            <a:r>
              <a:t/>
            </a:r>
            <a:endParaRPr sz="1700"/>
          </a:p>
        </p:txBody>
      </p:sp>
    </p:spTree>
  </p:cSld>
  <p:clrMapOvr>
    <a:masterClrMapping/>
  </p:clrMapOvr>
  <p:transition spd="slow">
    <p:wipe dir="l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97280" y="849086"/>
            <a:ext cx="10058400" cy="718457"/>
          </a:xfrm>
        </p:spPr>
        <p:txBody>
          <a:bodyPr/>
          <a:lstStyle/>
          <a:p>
            <a:pPr algn="ctr"/>
            <a:r>
              <a:rPr lang="pl-PL" altLang="pl-PL" sz="3200" b="1" dirty="0">
                <a:solidFill>
                  <a:srgbClr val="333399"/>
                </a:solidFill>
                <a:latin typeface="Book Antiqua" panose="02040602050305030304" pitchFamily="18" charset="0"/>
              </a:rPr>
              <a:t>  </a:t>
            </a:r>
            <a:r>
              <a:rPr lang="pl-PL" altLang="pl-PL" sz="4000" b="1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Odpręża, uspokaja i relaksuje</a:t>
            </a:r>
            <a:endParaRPr lang="pl-PL" b="1" dirty="0">
              <a:solidFill>
                <a:schemeClr val="accent2">
                  <a:lumMod val="75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97279" y="2590315"/>
            <a:ext cx="10622495" cy="2883205"/>
          </a:xfrm>
        </p:spPr>
        <p:txBody>
          <a:bodyPr>
            <a:normAutofit/>
          </a:bodyPr>
          <a:lstStyle/>
          <a:p>
            <a:r>
              <a:rPr lang="pl-PL" altLang="pl-PL" sz="2800" dirty="0">
                <a:solidFill>
                  <a:srgbClr val="000000"/>
                </a:solidFill>
                <a:latin typeface="Book Antiqua" panose="02040602050305030304" pitchFamily="18" charset="0"/>
              </a:rPr>
              <a:t>Dziecko czytając może wejść w sytuację bohatera, przeżywać z nim różne emocje, zdystansować się do swoich problemów.</a:t>
            </a:r>
          </a:p>
          <a:p>
            <a:endParaRPr lang="pl-PL" sz="2800" dirty="0">
              <a:latin typeface="Book Antiqua" panose="02040602050305030304" pitchFamily="18" charset="0"/>
            </a:endParaRPr>
          </a:p>
          <a:p>
            <a:r>
              <a:rPr lang="pl-PL" sz="2800" dirty="0">
                <a:latin typeface="Book Antiqua" panose="02040602050305030304" pitchFamily="18" charset="0"/>
              </a:rPr>
              <a:t>Książka dodaje sił i zapału. Dostarcza nam rozrywki i emocji. Może rozśmieszyć lub zasmucić. Może pocieszyć i wskazać nowe możliwości </a:t>
            </a:r>
            <a:endParaRPr lang="pl-PL" altLang="pl-PL" sz="2800" dirty="0">
              <a:solidFill>
                <a:srgbClr val="000000"/>
              </a:solidFill>
              <a:latin typeface="Book Antiqua" panose="02040602050305030304" pitchFamily="18" charset="0"/>
            </a:endParaRPr>
          </a:p>
          <a:p>
            <a:endParaRPr lang="pl-PL" altLang="pl-PL" sz="2800" dirty="0">
              <a:solidFill>
                <a:srgbClr val="000000"/>
              </a:solidFill>
              <a:latin typeface="Book Antiqua" panose="02040602050305030304" pitchFamily="18" charset="0"/>
            </a:endParaRPr>
          </a:p>
          <a:p>
            <a:endParaRPr lang="pl-PL" altLang="pl-PL" sz="1800" dirty="0">
              <a:solidFill>
                <a:srgbClr val="000000"/>
              </a:solidFill>
              <a:latin typeface="Tahoma"/>
            </a:endParaRPr>
          </a:p>
          <a:p>
            <a:endParaRPr lang="pl-PL" altLang="pl-PL" sz="1800" dirty="0">
              <a:solidFill>
                <a:srgbClr val="000000"/>
              </a:solidFill>
              <a:latin typeface="Tahoma"/>
            </a:endParaRPr>
          </a:p>
          <a:p>
            <a:endParaRPr lang="pl-PL" altLang="pl-PL" sz="1800" dirty="0">
              <a:solidFill>
                <a:srgbClr val="000000"/>
              </a:solidFill>
              <a:latin typeface="Tahoma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81170208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68680" y="39235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l-PL" altLang="pl-PL" sz="3600" b="1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Czytanie to świetny sposób na rozmowę z innymi</a:t>
            </a:r>
            <a:endParaRPr lang="pl-PL" sz="5400" b="1" dirty="0">
              <a:solidFill>
                <a:schemeClr val="accent2">
                  <a:lumMod val="75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97280" y="2564191"/>
            <a:ext cx="10058400" cy="2242940"/>
          </a:xfrm>
        </p:spPr>
        <p:txBody>
          <a:bodyPr/>
          <a:lstStyle/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None/>
            </a:pPr>
            <a:r>
              <a:rPr lang="pl-PL" altLang="pl-PL" sz="2800" dirty="0">
                <a:solidFill>
                  <a:schemeClr val="tx1"/>
                </a:solidFill>
                <a:latin typeface="Book Antiqua" panose="02040602050305030304" pitchFamily="18" charset="0"/>
              </a:rPr>
              <a:t>   Czytanie książek daje nam możliwość rozmawiania z innymi     i wymiany poglądów na temat przeczytanych książek.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None/>
            </a:pPr>
            <a:r>
              <a:rPr lang="pl-PL" altLang="pl-PL" sz="2800" dirty="0">
                <a:solidFill>
                  <a:schemeClr val="tx1"/>
                </a:solidFill>
                <a:latin typeface="Book Antiqua" panose="02040602050305030304" pitchFamily="18" charset="0"/>
              </a:rPr>
              <a:t>   Sięgamy po książki, jeśli widzimy, że ktoś inny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None/>
            </a:pPr>
            <a:r>
              <a:rPr lang="pl-PL" altLang="pl-PL" sz="2800" dirty="0">
                <a:solidFill>
                  <a:schemeClr val="tx1"/>
                </a:solidFill>
                <a:latin typeface="Book Antiqua" panose="02040602050305030304" pitchFamily="18" charset="0"/>
              </a:rPr>
              <a:t>   to robi.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None/>
            </a:pPr>
            <a:endParaRPr lang="pl-PL" altLang="pl-PL" sz="2000" dirty="0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974061229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97280" y="940526"/>
            <a:ext cx="10058400" cy="627017"/>
          </a:xfrm>
        </p:spPr>
        <p:txBody>
          <a:bodyPr>
            <a:normAutofit/>
          </a:bodyPr>
          <a:lstStyle/>
          <a:p>
            <a:pPr algn="ctr"/>
            <a:r>
              <a:rPr lang="pl-PL" altLang="pl-PL" sz="3600" b="1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Książka rozwija wyobraźnię i uczy koncentracji</a:t>
            </a:r>
            <a:endParaRPr lang="pl-PL" sz="5400" b="1" dirty="0">
              <a:solidFill>
                <a:schemeClr val="accent2">
                  <a:lumMod val="75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97280" y="2002489"/>
            <a:ext cx="10058400" cy="4280746"/>
          </a:xfrm>
        </p:spPr>
        <p:txBody>
          <a:bodyPr>
            <a:noAutofit/>
          </a:bodyPr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None/>
            </a:pPr>
            <a:r>
              <a:rPr lang="pl-PL" altLang="pl-PL" sz="2400" dirty="0">
                <a:solidFill>
                  <a:schemeClr val="tx1"/>
                </a:solidFill>
                <a:latin typeface="Book Antiqua" panose="02040602050305030304" pitchFamily="18" charset="0"/>
              </a:rPr>
              <a:t>W dzisiejszym świecie ludzie żyją w ciągłym pośpiechu, warto znaleźć czas na czytanie, aby się wyciszyć i zrobić coś dla siebie. Czytanie rozwija, uczy koncentracji i pobudza naszą fantazję.</a:t>
            </a:r>
          </a:p>
          <a:p>
            <a:r>
              <a:rPr lang="pl-PL" sz="2400" dirty="0">
                <a:solidFill>
                  <a:schemeClr val="tx1"/>
                </a:solidFill>
                <a:latin typeface="Book Antiqua" panose="02040602050305030304" pitchFamily="18" charset="0"/>
              </a:rPr>
              <a:t>Czytanie doskonali pamięć i koncentrację. Aby w pełni „wejść”                  w książkowy świat i zrozumieć co czytamy- musimy skupić się na tekście i skoncentrować, odłączyć od świata zewnętrznego. Czytając pobudzamy wyobraźnię, zdobywamy nową wiedzę i łączymy ją z tym, co już wiemy. Dzięki temu nasz mózg pracuje i doskonali swoje działanie, co z kolei wpływa na naszą pamięć- badania pokazują, że czytelnicy mają dużo lepszą niż np. miłośnicy seriali.</a:t>
            </a:r>
          </a:p>
        </p:txBody>
      </p:sp>
    </p:spTree>
    <p:extLst>
      <p:ext uri="{BB962C8B-B14F-4D97-AF65-F5344CB8AC3E}">
        <p14:creationId xmlns:p14="http://schemas.microsoft.com/office/powerpoint/2010/main" val="1649012002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97280" y="809897"/>
            <a:ext cx="10058400" cy="770709"/>
          </a:xfrm>
        </p:spPr>
        <p:txBody>
          <a:bodyPr>
            <a:normAutofit/>
          </a:bodyPr>
          <a:lstStyle/>
          <a:p>
            <a:pPr algn="ctr"/>
            <a:r>
              <a:rPr lang="pl-PL" altLang="pl-PL" sz="4400" b="1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Wzbogacamy słownictwo</a:t>
            </a:r>
            <a:endParaRPr lang="pl-PL" sz="6600" b="1" dirty="0">
              <a:solidFill>
                <a:schemeClr val="accent2">
                  <a:lumMod val="75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97280" y="2133117"/>
            <a:ext cx="10058400" cy="4023360"/>
          </a:xfrm>
        </p:spPr>
        <p:txBody>
          <a:bodyPr>
            <a:normAutofit/>
          </a:bodyPr>
          <a:lstStyle/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None/>
            </a:pPr>
            <a:r>
              <a:rPr lang="pl-PL" altLang="pl-PL" sz="2400" dirty="0">
                <a:solidFill>
                  <a:srgbClr val="000000"/>
                </a:solidFill>
                <a:latin typeface="Book Antiqua" panose="02040602050305030304" pitchFamily="18" charset="0"/>
              </a:rPr>
              <a:t>Czytając uczeń wzbogaca słownictwo. Łatwiej będzie mu nawiązać kontakt z innym rówieśnikiem lub osobą dorosłą. Nie będzie się obawiał ośmieszenia prowadząc dyskusję na różne tematy.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None/>
            </a:pPr>
            <a:endParaRPr lang="pl-PL" altLang="pl-PL" sz="2400" dirty="0">
              <a:solidFill>
                <a:srgbClr val="000000"/>
              </a:solidFill>
              <a:latin typeface="Book Antiqua" panose="02040602050305030304" pitchFamily="18" charset="0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None/>
            </a:pPr>
            <a:r>
              <a:rPr lang="pl-PL" altLang="pl-PL" sz="2400" dirty="0">
                <a:solidFill>
                  <a:srgbClr val="000000"/>
                </a:solidFill>
                <a:latin typeface="Book Antiqua" panose="02040602050305030304" pitchFamily="18" charset="0"/>
              </a:rPr>
              <a:t>       Uczeń ma czynny kontakt z językiem, ćwiczy i poprawia jego znajomość. Nie ma problemów z wysławianiem się, pisaniem prac stylistycznych.</a:t>
            </a:r>
            <a:endParaRPr lang="pl-PL" sz="24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3197278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altLang="pl-PL" sz="3200" b="1" dirty="0">
                <a:solidFill>
                  <a:srgbClr val="333399"/>
                </a:solidFill>
                <a:latin typeface="Book Antiqua" panose="02040602050305030304" pitchFamily="18" charset="0"/>
              </a:rPr>
              <a:t> </a:t>
            </a:r>
            <a:r>
              <a:rPr lang="pl-PL" altLang="pl-PL" sz="4400" b="1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Czytanie to dobry sposób na nudę</a:t>
            </a:r>
            <a:endParaRPr lang="pl-PL" sz="6600" b="1" dirty="0">
              <a:solidFill>
                <a:schemeClr val="accent2">
                  <a:lumMod val="75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97280" y="2289871"/>
            <a:ext cx="10058400" cy="4023360"/>
          </a:xfrm>
        </p:spPr>
        <p:txBody>
          <a:bodyPr/>
          <a:lstStyle/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None/>
            </a:pPr>
            <a:r>
              <a:rPr lang="pl-PL" altLang="pl-PL" sz="2400" dirty="0">
                <a:solidFill>
                  <a:srgbClr val="000000"/>
                </a:solidFill>
                <a:latin typeface="Book Antiqua" panose="02040602050305030304" pitchFamily="18" charset="0"/>
              </a:rPr>
              <a:t>Ciekawa i wciągająca książka dostarcza rozrywki i emocji. Może bawić, czasem smucić, być przewodnikiem po świecie i innych kulturach. Z książką nie można się nudzić!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None/>
            </a:pPr>
            <a:endParaRPr lang="pl-PL" altLang="pl-PL" sz="2400" dirty="0">
              <a:solidFill>
                <a:srgbClr val="000000"/>
              </a:solidFill>
              <a:latin typeface="Book Antiqua" panose="02040602050305030304" pitchFamily="18" charset="0"/>
            </a:endParaRP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None/>
            </a:pPr>
            <a:r>
              <a:rPr lang="pl-PL" altLang="pl-PL" sz="2400" dirty="0">
                <a:solidFill>
                  <a:srgbClr val="000000"/>
                </a:solidFill>
                <a:latin typeface="Book Antiqua" panose="02040602050305030304" pitchFamily="18" charset="0"/>
              </a:rPr>
              <a:t>Książka może stawiać pytania, które angażują i pobudzają do dalszych przemyśleń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None/>
            </a:pPr>
            <a:r>
              <a:rPr lang="pl-PL" altLang="pl-PL" sz="2400" dirty="0">
                <a:solidFill>
                  <a:srgbClr val="000000"/>
                </a:solidFill>
                <a:latin typeface="Book Antiqua" panose="02040602050305030304" pitchFamily="18" charset="0"/>
              </a:rPr>
              <a:t> 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None/>
            </a:pPr>
            <a:r>
              <a:rPr lang="pl-PL" altLang="pl-PL" sz="2400" dirty="0">
                <a:solidFill>
                  <a:srgbClr val="000000"/>
                </a:solidFill>
                <a:latin typeface="Book Antiqua" panose="02040602050305030304" pitchFamily="18" charset="0"/>
              </a:rPr>
              <a:t>      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72926497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97279" y="182101"/>
            <a:ext cx="10058400" cy="1450757"/>
          </a:xfrm>
        </p:spPr>
        <p:txBody>
          <a:bodyPr>
            <a:normAutofit/>
          </a:bodyPr>
          <a:lstStyle/>
          <a:p>
            <a:pPr algn="ctr"/>
            <a:r>
              <a:rPr lang="pl-PL" altLang="pl-PL" sz="3600" b="1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ROLA RODZINY W ROZBUDZANIU POTRZEB CZYTELNICZYCH</a:t>
            </a:r>
            <a:endParaRPr lang="pl-PL" sz="3600" dirty="0">
              <a:solidFill>
                <a:schemeClr val="accent2">
                  <a:lumMod val="75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31074" y="1845734"/>
            <a:ext cx="11390811" cy="4437500"/>
          </a:xfrm>
        </p:spPr>
        <p:txBody>
          <a:bodyPr>
            <a:normAutofit fontScale="92500" lnSpcReduction="20000"/>
          </a:bodyPr>
          <a:lstStyle/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SzPct val="120000"/>
              <a:buFontTx/>
              <a:buChar char="•"/>
            </a:pPr>
            <a:endParaRPr lang="pl-PL" altLang="pl-PL" sz="16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/>
            </a:endParaRPr>
          </a:p>
          <a:p>
            <a:pPr lv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SzPct val="120000"/>
              <a:buFont typeface="Wingdings" panose="05000000000000000000" pitchFamily="2" charset="2"/>
              <a:buChar char="v"/>
            </a:pPr>
            <a:r>
              <a:rPr lang="pl-PL" altLang="pl-PL" sz="2400" dirty="0">
                <a:solidFill>
                  <a:schemeClr val="tx1"/>
                </a:solidFill>
                <a:latin typeface="Book Antiqua" panose="02040602050305030304" pitchFamily="18" charset="0"/>
              </a:rPr>
              <a:t>Potrzeba kontaktów z książką nie powstaje u dziecka samorzutnie. Dziecko nie odczuje jej braku , jeśli w ogóle nie będzie się z nią stykać.</a:t>
            </a:r>
          </a:p>
          <a:p>
            <a:pPr lv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SzPct val="120000"/>
              <a:buFont typeface="Wingdings" panose="05000000000000000000" pitchFamily="2" charset="2"/>
              <a:buChar char="v"/>
            </a:pPr>
            <a:endParaRPr lang="pl-PL" altLang="pl-PL" sz="2400" dirty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pPr lv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SzPct val="120000"/>
              <a:buFont typeface="Wingdings" panose="05000000000000000000" pitchFamily="2" charset="2"/>
              <a:buChar char="v"/>
            </a:pPr>
            <a:r>
              <a:rPr lang="pl-PL" altLang="pl-PL" sz="2400" dirty="0">
                <a:solidFill>
                  <a:schemeClr val="tx1"/>
                </a:solidFill>
                <a:latin typeface="Book Antiqua" panose="02040602050305030304" pitchFamily="18" charset="0"/>
              </a:rPr>
              <a:t>O rozwoju i rozbudzaniu dziecka umysłu w znacznym stopniu decydują najwcześniejsze lata życia , czyli ten okres, w którym pozostaje on pod bezpośrednim wpływem rodziny.</a:t>
            </a:r>
          </a:p>
          <a:p>
            <a:pPr lv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SzPct val="120000"/>
              <a:buFont typeface="Wingdings" panose="05000000000000000000" pitchFamily="2" charset="2"/>
              <a:buChar char="v"/>
            </a:pPr>
            <a:endParaRPr lang="pl-PL" altLang="pl-PL" sz="2400" dirty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pPr lv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SzPct val="120000"/>
              <a:buFont typeface="Wingdings" panose="05000000000000000000" pitchFamily="2" charset="2"/>
              <a:buChar char="v"/>
            </a:pPr>
            <a:r>
              <a:rPr lang="pl-PL" altLang="pl-PL" sz="2400" dirty="0">
                <a:solidFill>
                  <a:schemeClr val="tx1"/>
                </a:solidFill>
                <a:latin typeface="Book Antiqua" panose="02040602050305030304" pitchFamily="18" charset="0"/>
              </a:rPr>
              <a:t>Jeśli chcemy, aby nasze dziecko czytało, musimy poświęcić mu więcej czasu i codziennie opowiadać mu baśnie, czytać bajki, opowiadania, wiersze. Dziecko musi widzieć rodziców czytających. </a:t>
            </a:r>
          </a:p>
          <a:p>
            <a:pPr lv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SzPct val="120000"/>
              <a:buFont typeface="Wingdings" panose="05000000000000000000" pitchFamily="2" charset="2"/>
              <a:buChar char="v"/>
            </a:pPr>
            <a:endParaRPr lang="pl-PL" altLang="pl-PL" sz="2400" dirty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pPr lv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SzPct val="120000"/>
              <a:buFont typeface="Wingdings" panose="05000000000000000000" pitchFamily="2" charset="2"/>
              <a:buChar char="v"/>
            </a:pPr>
            <a:r>
              <a:rPr lang="pl-PL" altLang="pl-PL" sz="2400" dirty="0">
                <a:solidFill>
                  <a:schemeClr val="tx1"/>
                </a:solidFill>
                <a:latin typeface="Book Antiqua" panose="02040602050305030304" pitchFamily="18" charset="0"/>
              </a:rPr>
              <a:t>Czytanie małym dzieciom książek to doskonała metoda wychowawcza. Główna rola przypada rodzicom, poprzez czytelniczą inicjację w domu oraz narzucenie zasady selekcji odbioru programów telewizyjnych.</a:t>
            </a:r>
          </a:p>
          <a:p>
            <a:pPr lv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SzPct val="120000"/>
              <a:buFont typeface="Wingdings" panose="05000000000000000000" pitchFamily="2" charset="2"/>
              <a:buChar char="v"/>
            </a:pPr>
            <a:endParaRPr lang="pl-PL" altLang="pl-PL" sz="2400" dirty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pPr lv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SzPct val="120000"/>
              <a:buFont typeface="Wingdings" panose="05000000000000000000" pitchFamily="2" charset="2"/>
              <a:buChar char="v"/>
            </a:pPr>
            <a:r>
              <a:rPr lang="pl-PL" altLang="pl-PL" sz="2400" dirty="0">
                <a:solidFill>
                  <a:schemeClr val="tx1"/>
                </a:solidFill>
                <a:latin typeface="Book Antiqua" panose="02040602050305030304" pitchFamily="18" charset="0"/>
              </a:rPr>
              <a:t>Jeżeli od najmłodszych lat uda nam się ukształtować pozytywny stosunek do czytania, będzie on procentował w całym późniejszym życiu dziecka.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v"/>
            </a:pPr>
            <a:endParaRPr lang="pl-PL" sz="2400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483788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620854" cy="1600200"/>
          </a:xfr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pl-PL" sz="2400" dirty="0">
                <a:solidFill>
                  <a:srgbClr val="002060"/>
                </a:solidFill>
                <a:latin typeface="Book Antiqua" panose="02040602050305030304" pitchFamily="18" charset="0"/>
                <a:ea typeface="+mn-ea"/>
                <a:cs typeface="+mn-cs"/>
              </a:rPr>
              <a:t>Nawyk czytania i miłość do książek musi powstać                                 w dzieciństwie</a:t>
            </a:r>
            <a:br>
              <a:rPr lang="pl-PL" sz="2400" dirty="0">
                <a:solidFill>
                  <a:srgbClr val="002060"/>
                </a:solidFill>
                <a:latin typeface="Book Antiqua" panose="02040602050305030304" pitchFamily="18" charset="0"/>
                <a:ea typeface="+mn-ea"/>
                <a:cs typeface="+mn-cs"/>
              </a:rPr>
            </a:br>
            <a:endParaRPr lang="pl-PL" sz="2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pic>
        <p:nvPicPr>
          <p:cNvPr id="3074" name="Picture 2" descr="http://1.bp.blogspot.com/-ri3JX_tGUv0/VG-jWsO7VkI/AAAAAAAADk4/TKE5CWFu3rQ/s1600/czytanie-dzieciom-bajek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87" b="19787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881051" y="5749554"/>
            <a:ext cx="10113264" cy="594360"/>
          </a:xfrm>
        </p:spPr>
        <p:txBody>
          <a:bodyPr>
            <a:normAutofit fontScale="92500" lnSpcReduction="20000"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pl-PL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Najskuteczniejszym sposobem wychowania czytelnika na całe życie jest głośne czytanie dziecku dla przyjemności!</a:t>
            </a:r>
          </a:p>
        </p:txBody>
      </p:sp>
    </p:spTree>
    <p:extLst>
      <p:ext uri="{BB962C8B-B14F-4D97-AF65-F5344CB8AC3E}">
        <p14:creationId xmlns:p14="http://schemas.microsoft.com/office/powerpoint/2010/main" val="60397008"/>
      </p:ext>
    </p:extLst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99" name="Shape 8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0" name="Google Shape;8200;p2"/>
          <p:cNvSpPr txBox="1"/>
          <p:nvPr>
            <p:ph type="title"/>
          </p:nvPr>
        </p:nvSpPr>
        <p:spPr>
          <a:xfrm>
            <a:off x="744583" y="286603"/>
            <a:ext cx="10411200" cy="1450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7B29"/>
              </a:buClr>
              <a:buSzPts val="3200"/>
              <a:buFont typeface="Book Antiqua"/>
              <a:buNone/>
            </a:pPr>
            <a:r>
              <a:rPr b="1" lang="pl-PL" sz="3200">
                <a:solidFill>
                  <a:srgbClr val="4A7B29"/>
                </a:solidFill>
                <a:latin typeface="Book Antiqua"/>
                <a:ea typeface="Book Antiqua"/>
                <a:cs typeface="Book Antiqua"/>
                <a:sym typeface="Book Antiqua"/>
              </a:rPr>
              <a:t>Rodzice!  czytajcie dziecku głośno przez 20 minut</a:t>
            </a:r>
            <a:br>
              <a:rPr lang="pl-PL" sz="2400">
                <a:solidFill>
                  <a:srgbClr val="002060"/>
                </a:solidFill>
                <a:latin typeface="Book Antiqua"/>
                <a:ea typeface="Book Antiqua"/>
                <a:cs typeface="Book Antiqua"/>
                <a:sym typeface="Book Antiqua"/>
              </a:rPr>
            </a:br>
            <a:endParaRPr sz="2400">
              <a:solidFill>
                <a:srgbClr val="002060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8201" name="Google Shape;8201;p2"/>
          <p:cNvSpPr txBox="1"/>
          <p:nvPr>
            <p:ph idx="1" type="body"/>
          </p:nvPr>
        </p:nvSpPr>
        <p:spPr>
          <a:xfrm>
            <a:off x="838199" y="1825625"/>
            <a:ext cx="55239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220"/>
              <a:buNone/>
            </a:pPr>
            <a:r>
              <a:rPr b="1" lang="pl-PL" sz="2220">
                <a:solidFill>
                  <a:srgbClr val="4A7B29"/>
                </a:solidFill>
                <a:latin typeface="Book Antiqua"/>
                <a:ea typeface="Book Antiqua"/>
                <a:cs typeface="Book Antiqua"/>
                <a:sym typeface="Book Antiqua"/>
              </a:rPr>
              <a:t>To od Was w największym stopniu zależy pomyślna przyszłość Waszego dziecka;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SzPts val="2220"/>
              <a:buNone/>
            </a:pPr>
            <a:r>
              <a:t/>
            </a:r>
            <a:endParaRPr sz="2220">
              <a:solidFill>
                <a:srgbClr val="002060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indent="-140970" lvl="0" marL="91440" rtl="0" algn="l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SzPts val="2220"/>
              <a:buFont typeface="Noto Sans Symbols"/>
              <a:buChar char="❖"/>
            </a:pPr>
            <a:r>
              <a:rPr lang="pl-PL" sz="2220">
                <a:solidFill>
                  <a:srgbClr val="000000"/>
                </a:solidFill>
                <a:latin typeface="Book Antiqua"/>
                <a:ea typeface="Book Antiqua"/>
                <a:cs typeface="Book Antiqua"/>
                <a:sym typeface="Book Antiqua"/>
              </a:rPr>
              <a:t>czytajcie dziecku głośno bez względu na sytuację rodzinną, materialną czy własne wykształcenie, jeśli chcecie by dziecko  odnosiło sukcesy w szkole i w życiu;</a:t>
            </a:r>
            <a:endParaRPr/>
          </a:p>
          <a:p>
            <a:pPr indent="-140970" lvl="0" marL="91440" rtl="0" algn="l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SzPts val="2220"/>
              <a:buFont typeface="Noto Sans Symbols"/>
              <a:buChar char="❖"/>
            </a:pPr>
            <a:r>
              <a:rPr lang="pl-PL" sz="222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już w pierwszej klasie lepiej radzą sobie te dzieci, którym rodzice dużo czytają i z którymi dużo rozmawiają;</a:t>
            </a:r>
            <a:endParaRPr/>
          </a:p>
          <a:p>
            <a:pPr indent="0" lvl="0" marL="91440" rtl="0" algn="l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SzPts val="1665"/>
              <a:buNone/>
            </a:pPr>
            <a:r>
              <a:t/>
            </a:r>
            <a:endParaRPr sz="1665">
              <a:solidFill>
                <a:srgbClr val="000000"/>
              </a:solidFill>
            </a:endParaRPr>
          </a:p>
        </p:txBody>
      </p:sp>
      <p:pic>
        <p:nvPicPr>
          <p:cNvPr descr="https://everydayme-pl.secure.footprint.net/Assets/Modules/Editorial/Article/Images/czytanie-bajek-dzieciom-1-size-3.jpg" id="8202" name="Google Shape;8202;p2"/>
          <p:cNvPicPr preferRelativeResize="0"/>
          <p:nvPr>
            <p:ph idx="2" type="body"/>
          </p:nvPr>
        </p:nvPicPr>
        <p:blipFill rotWithShape="1">
          <a:blip r:embed="rId2">
            <a:alphaModFix/>
          </a:blip>
          <a:srcRect b="0" l="0" r="0" t="0"/>
          <a:stretch/>
        </p:blipFill>
        <p:spPr>
          <a:xfrm rot="219062">
            <a:off x="6740786" y="2356953"/>
            <a:ext cx="4937221" cy="3288673"/>
          </a:xfrm>
          <a:prstGeom prst="rect">
            <a:avLst/>
          </a:prstGeom>
          <a:noFill/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l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18012" y="180304"/>
            <a:ext cx="11631248" cy="1645321"/>
          </a:xfrm>
        </p:spPr>
        <p:txBody>
          <a:bodyPr>
            <a:normAutofit/>
          </a:bodyPr>
          <a:lstStyle/>
          <a:p>
            <a:r>
              <a:rPr lang="pl-PL" sz="2800" b="1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Codzienne głośne czytanie dziecku warto zacząć jak najwcześniej i nie odchodzić od tego nawet gdy dziecko samo już dobrze czyta</a:t>
            </a:r>
            <a:br>
              <a:rPr lang="pl-PL" sz="2400" dirty="0">
                <a:solidFill>
                  <a:srgbClr val="002060"/>
                </a:solidFill>
                <a:latin typeface="Book Antiqua" panose="02040602050305030304" pitchFamily="18" charset="0"/>
              </a:rPr>
            </a:br>
            <a:endParaRPr lang="pl-PL" sz="24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511627" y="1835513"/>
            <a:ext cx="7195459" cy="4532505"/>
          </a:xfrm>
        </p:spPr>
        <p:txBody>
          <a:bodyPr>
            <a:no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2000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</a:rPr>
              <a:t>Gdy czytamy dziecku trzymając je w ramionach, przytulając się do niego i głosem wzbudzając zainteresowanie budujemy w ten sposób trwałe skojarzenie czytania z poczuciem bezpieczeństwa, przyjemności i więzi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pl-PL" sz="2000" dirty="0">
              <a:solidFill>
                <a:srgbClr val="002060"/>
              </a:solidFill>
              <a:latin typeface="Book Antiqua" panose="02040602050305030304" pitchFamily="18" charset="0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pl-PL" sz="2000" dirty="0">
                <a:solidFill>
                  <a:prstClr val="black"/>
                </a:solidFill>
                <a:latin typeface="Book Antiqua" panose="02040602050305030304" pitchFamily="18" charset="0"/>
              </a:rPr>
              <a:t>czytając stymulujemy rozwój umysłowy dziecka, gdyż dzięki czytaniu w mózgu dziecka powstają miliony połączeń neuronowych, które wpłyną na jego inteligencję;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pl-PL" sz="2000" dirty="0">
                <a:solidFill>
                  <a:prstClr val="black"/>
                </a:solidFill>
                <a:latin typeface="Book Antiqua" panose="02040602050305030304" pitchFamily="18" charset="0"/>
              </a:rPr>
              <a:t>warto utrzymać rytuał głośnego czytania nawet wtedy, gdy dziecko samo już dobrze czyta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pl-PL" sz="2000" b="1" dirty="0">
              <a:solidFill>
                <a:prstClr val="black"/>
              </a:solidFill>
              <a:latin typeface="Book Antiqua" panose="02040602050305030304" pitchFamily="18" charset="0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pl-PL" b="1" dirty="0">
                <a:solidFill>
                  <a:prstClr val="black"/>
                </a:solidFill>
                <a:latin typeface="Book Antiqua" panose="02040602050305030304" pitchFamily="18" charset="0"/>
              </a:rPr>
              <a:t>W</a:t>
            </a:r>
            <a:r>
              <a:rPr lang="pl-PL" sz="2000" b="1" dirty="0">
                <a:solidFill>
                  <a:prstClr val="black"/>
                </a:solidFill>
                <a:latin typeface="Book Antiqua" panose="02040602050305030304" pitchFamily="18" charset="0"/>
              </a:rPr>
              <a:t>spólne czytanie w rodzinie zbliża emocjonalnie, otwiera drogę do trudnych rozmów, chroni przed wieloma problemami wieku dorastania.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1800" dirty="0">
                <a:solidFill>
                  <a:prstClr val="black"/>
                </a:solidFill>
                <a:latin typeface="Book Antiqua" panose="02040602050305030304" pitchFamily="18" charset="0"/>
              </a:rPr>
              <a:t> </a:t>
            </a:r>
          </a:p>
        </p:txBody>
      </p:sp>
      <p:pic>
        <p:nvPicPr>
          <p:cNvPr id="5122" name="Picture 2" descr="/pliki/zdjecia/kosz1_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880892">
            <a:off x="8288712" y="3033442"/>
            <a:ext cx="3301485" cy="18818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3001280"/>
      </p:ext>
    </p:extLst>
  </p:cSld>
  <p:clrMapOvr>
    <a:masterClrMapping/>
  </p:clrMapOvr>
  <p:transition spd="slow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3557" y="3892459"/>
            <a:ext cx="3810000" cy="2847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1038" y="287026"/>
            <a:ext cx="6372381" cy="1600200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pl-PL" sz="2800" b="1" dirty="0">
                <a:solidFill>
                  <a:schemeClr val="accent2">
                    <a:lumMod val="75000"/>
                  </a:schemeClr>
                </a:solidFill>
                <a:latin typeface="Book Antiqua" panose="02040602050305030304" pitchFamily="18" charset="0"/>
                <a:ea typeface="+mn-ea"/>
                <a:cs typeface="+mn-cs"/>
              </a:rPr>
              <a:t>Czytanie jest dziś ważniejsze niż było kiedykolwiek w przeszłości</a:t>
            </a:r>
            <a:br>
              <a:rPr lang="pl-PL" sz="1800" dirty="0">
                <a:solidFill>
                  <a:srgbClr val="002060"/>
                </a:solidFill>
                <a:latin typeface="Calibri" panose="020F0502020204030204"/>
                <a:ea typeface="+mn-ea"/>
                <a:cs typeface="+mn-cs"/>
              </a:rPr>
            </a:br>
            <a:endParaRPr lang="pl-PL" dirty="0">
              <a:solidFill>
                <a:srgbClr val="002060"/>
              </a:solidFill>
            </a:endParaRPr>
          </a:p>
        </p:txBody>
      </p:sp>
      <p:pic>
        <p:nvPicPr>
          <p:cNvPr id="6146" name="Picture 2" descr="http://static.prsa.pl/images/e0b4e84d-7987-4aa8-83ad-7997910a9e03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35" r="15235"/>
          <a:stretch>
            <a:fillRect/>
          </a:stretch>
        </p:blipFill>
        <p:spPr bwMode="auto">
          <a:xfrm>
            <a:off x="7427477" y="356485"/>
            <a:ext cx="4362160" cy="30614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321038" y="1661375"/>
            <a:ext cx="6738141" cy="5079059"/>
          </a:xfrm>
        </p:spPr>
        <p:txBody>
          <a:bodyPr>
            <a:normAutofit/>
          </a:bodyPr>
          <a:lstStyle/>
          <a:p>
            <a:r>
              <a:rPr lang="pl-PL" sz="1800" dirty="0">
                <a:solidFill>
                  <a:schemeClr val="accent2">
                    <a:lumMod val="50000"/>
                  </a:schemeClr>
                </a:solidFill>
                <a:latin typeface="Book Antiqua" panose="02040602050305030304" pitchFamily="18" charset="0"/>
              </a:rPr>
              <a:t>Świat jest coraz bardziej skomplikowany, lawinowo przyrasta ilość informacji, rozwój wiedzy i rynku pracy następują coraz szybciej – ludzie, którzy nie czytają, nie nadążą za tymi zmianami i zostaną zepchnięci na margines współczesnego życia</a:t>
            </a:r>
          </a:p>
          <a:p>
            <a:endParaRPr lang="pl-PL" sz="1800" dirty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sz="1600" dirty="0">
                <a:solidFill>
                  <a:schemeClr val="tx1"/>
                </a:solidFill>
                <a:latin typeface="Book Antiqua" panose="02040602050305030304" pitchFamily="18" charset="0"/>
              </a:rPr>
              <a:t>żyjemy w cywilizacji telewizyjnej; badania naukowe wykazują: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sz="1600" dirty="0">
                <a:solidFill>
                  <a:schemeClr val="tx1"/>
                </a:solidFill>
                <a:latin typeface="Book Antiqua" panose="02040602050305030304" pitchFamily="18" charset="0"/>
              </a:rPr>
              <a:t> szkodliwość zdrowotną nadmiernego oglądania telewizji przez dzieci,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sz="1600" dirty="0">
                <a:solidFill>
                  <a:schemeClr val="tx1"/>
                </a:solidFill>
                <a:latin typeface="Book Antiqua" panose="02040602050305030304" pitchFamily="18" charset="0"/>
              </a:rPr>
              <a:t>telewizja nie rozwija u dzieci myślenia i skraca ich przedział uwagi,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l-PL" sz="1600" dirty="0">
                <a:solidFill>
                  <a:schemeClr val="tx1"/>
                </a:solidFill>
                <a:latin typeface="Book Antiqua" panose="02040602050305030304" pitchFamily="18" charset="0"/>
              </a:rPr>
              <a:t>wiele programów wywołuje lęki i niepokój oraz znieczula na przemoc.</a:t>
            </a:r>
          </a:p>
          <a:p>
            <a:endParaRPr lang="pl-PL" sz="1800" b="1" dirty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r>
              <a:rPr lang="pl-PL" sz="1800" b="1" dirty="0">
                <a:solidFill>
                  <a:schemeClr val="tx1"/>
                </a:solidFill>
                <a:latin typeface="Book Antiqua" panose="02040602050305030304" pitchFamily="18" charset="0"/>
              </a:rPr>
              <a:t>Codzienne głośne czytanie jest szczepionką przeciwko wielu niepożądanym wpływom i </a:t>
            </a:r>
            <a:r>
              <a:rPr lang="pl-PL" sz="1800" b="1" dirty="0" err="1">
                <a:solidFill>
                  <a:schemeClr val="tx1"/>
                </a:solidFill>
                <a:latin typeface="Book Antiqua" panose="02040602050305030304" pitchFamily="18" charset="0"/>
              </a:rPr>
              <a:t>zachowaniom</a:t>
            </a:r>
            <a:r>
              <a:rPr lang="pl-PL" sz="1800" b="1" dirty="0">
                <a:solidFill>
                  <a:schemeClr val="tx1"/>
                </a:solidFill>
                <a:latin typeface="Book Antiqua" panose="02040602050305030304" pitchFamily="18" charset="0"/>
              </a:rPr>
              <a:t> dla umysłu i psychiki dziecka ze strony współczesnej cywilizacji.  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63399520"/>
      </p:ext>
    </p:extLst>
  </p:cSld>
  <p:clrMapOvr>
    <a:masterClrMapping/>
  </p:clrMapOvr>
  <p:transition spd="slow">
    <p:wipe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07" name="Shape 8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8" name="Google Shape;8208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057" y="0"/>
            <a:ext cx="12193055" cy="6858593"/>
          </a:xfrm>
          <a:prstGeom prst="rect">
            <a:avLst/>
          </a:prstGeom>
          <a:noFill/>
          <a:ln>
            <a:noFill/>
          </a:ln>
        </p:spPr>
      </p:pic>
      <p:sp>
        <p:nvSpPr>
          <p:cNvPr id="8209" name="Google Shape;8209;p1"/>
          <p:cNvSpPr/>
          <p:nvPr/>
        </p:nvSpPr>
        <p:spPr>
          <a:xfrm>
            <a:off x="418012" y="205337"/>
            <a:ext cx="11573700" cy="67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sz="1200">
              <a:solidFill>
                <a:srgbClr val="000000"/>
              </a:solidFill>
              <a:latin typeface="Noto Sans Symbols"/>
              <a:ea typeface="Noto Sans Symbols"/>
              <a:cs typeface="Noto Sans Symbols"/>
              <a:sym typeface="Noto Sans Symbol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sz="1200">
              <a:solidFill>
                <a:schemeClr val="dk1"/>
              </a:solidFill>
              <a:latin typeface="Noto Sans Symbols"/>
              <a:ea typeface="Noto Sans Symbols"/>
              <a:cs typeface="Noto Sans Symbols"/>
              <a:sym typeface="Noto Sans Symbols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t/>
            </a:r>
            <a:endParaRPr sz="600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6600"/>
              <a:buFont typeface="Book Antiqua"/>
              <a:buNone/>
            </a:pPr>
            <a:r>
              <a:rPr lang="pl-PL" sz="6600">
                <a:solidFill>
                  <a:srgbClr val="D8D8D8"/>
                </a:solidFill>
                <a:latin typeface="Book Antiqua"/>
                <a:ea typeface="Book Antiqua"/>
                <a:cs typeface="Book Antiqua"/>
                <a:sym typeface="Book Antiqua"/>
              </a:rPr>
              <a:t>Dziękuję za uwagę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Calibri"/>
              <a:buNone/>
            </a:pPr>
            <a:r>
              <a:t/>
            </a:r>
            <a:endParaRPr sz="290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Calibri"/>
              <a:buNone/>
            </a:pPr>
            <a:r>
              <a:t/>
            </a:r>
            <a:endParaRPr sz="290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Calibri"/>
              <a:buNone/>
            </a:pPr>
            <a:r>
              <a:t/>
            </a:r>
            <a:endParaRPr sz="290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Calibri"/>
              <a:buNone/>
            </a:pPr>
            <a:r>
              <a:t/>
            </a:r>
            <a:endParaRPr sz="290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Calibri"/>
              <a:buNone/>
            </a:pPr>
            <a:r>
              <a:t/>
            </a:r>
            <a:endParaRPr sz="290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Calibri"/>
              <a:buNone/>
            </a:pPr>
            <a:r>
              <a:t/>
            </a:r>
            <a:endParaRPr sz="290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Calibri"/>
              <a:buNone/>
            </a:pPr>
            <a:r>
              <a:t/>
            </a:r>
            <a:endParaRPr sz="290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Book Antiqua"/>
              <a:buNone/>
            </a:pPr>
            <a:r>
              <a:rPr lang="pl-PL" sz="2000">
                <a:solidFill>
                  <a:srgbClr val="D8D8D8"/>
                </a:solidFill>
                <a:latin typeface="Book Antiqua"/>
                <a:ea typeface="Book Antiqua"/>
                <a:cs typeface="Book Antiqua"/>
                <a:sym typeface="Book Antiqua"/>
              </a:rPr>
              <a:t>                                                                              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Book Antiqua"/>
              <a:buNone/>
            </a:pPr>
            <a:r>
              <a:rPr lang="pl-PL" sz="2000">
                <a:solidFill>
                  <a:srgbClr val="D8D8D8"/>
                </a:solidFill>
                <a:latin typeface="Book Antiqua"/>
                <a:ea typeface="Book Antiqua"/>
                <a:cs typeface="Book Antiqua"/>
                <a:sym typeface="Book Antiqua"/>
              </a:rPr>
              <a:t>                                                                                                         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D8D8D8"/>
              </a:buClr>
              <a:buSzPts val="2000"/>
              <a:buFont typeface="Book Antiqua"/>
              <a:buNone/>
            </a:pPr>
            <a:r>
              <a:rPr lang="pl-PL" sz="2000">
                <a:solidFill>
                  <a:srgbClr val="D8D8D8"/>
                </a:solidFill>
                <a:latin typeface="Book Antiqua"/>
                <a:ea typeface="Book Antiqua"/>
                <a:cs typeface="Book Antiqua"/>
                <a:sym typeface="Book Antiqua"/>
              </a:rPr>
              <a:t>                                                                                                             Joanna Ożóg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ook Antiqua"/>
              <a:buNone/>
            </a:pPr>
            <a:r>
              <a:rPr lang="pl-PL" sz="20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endParaRPr sz="200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</p:spTree>
  </p:cSld>
  <p:clrMapOvr>
    <a:masterClrMapping/>
  </p:clrMapOvr>
  <p:transition spd="slow">
    <p:wipe dir="l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07128" y="286603"/>
            <a:ext cx="10058400" cy="1450757"/>
          </a:xfrm>
        </p:spPr>
        <p:txBody>
          <a:bodyPr>
            <a:normAutofit/>
          </a:bodyPr>
          <a:lstStyle/>
          <a:p>
            <a:r>
              <a:rPr lang="pl-PL" altLang="pl-PL" b="1" dirty="0">
                <a:solidFill>
                  <a:schemeClr val="accent2"/>
                </a:solidFill>
                <a:latin typeface="Book Antiqua" panose="02040602050305030304" pitchFamily="18" charset="0"/>
              </a:rPr>
              <a:t>Bibliografia</a:t>
            </a:r>
            <a:endParaRPr lang="pl-PL" b="1" dirty="0">
              <a:solidFill>
                <a:schemeClr val="accent2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1107583" y="2112135"/>
            <a:ext cx="995794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l-PL" altLang="pl-PL" sz="2000" dirty="0">
                <a:latin typeface="Book Antiqua" panose="02040602050305030304" pitchFamily="18" charset="0"/>
              </a:rPr>
              <a:t> Bąk J., Wiewióra – Pyka E. „ Bajkowe spotkania”, Kraków 2003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l-PL" altLang="pl-PL" sz="2000" dirty="0">
                <a:latin typeface="Book Antiqua" panose="02040602050305030304" pitchFamily="18" charset="0"/>
              </a:rPr>
              <a:t> Biała A. ,, Kształtowanie postaw czytelniczych u dzieci’’,  </a:t>
            </a:r>
            <a:r>
              <a:rPr lang="pl-PL" altLang="pl-PL" dirty="0">
                <a:latin typeface="Book Antiqua" panose="02040602050305030304" pitchFamily="18" charset="0"/>
              </a:rPr>
              <a:t>źródło: www.publikacje.edu.pl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l-PL" altLang="pl-PL" sz="2000" dirty="0">
                <a:latin typeface="Book Antiqua" panose="02040602050305030304" pitchFamily="18" charset="0"/>
              </a:rPr>
              <a:t>Koźmińska I., Olszewska E. „ Wychowanie przez czytanie ”, Warszawa 2010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l-PL" sz="2000" dirty="0">
                <a:latin typeface="Book Antiqua" panose="02040602050305030304" pitchFamily="18" charset="0"/>
              </a:rPr>
              <a:t>  Papuzińska J. – „Czytanie domowe”, Warszawa 1975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l-PL" sz="2000" dirty="0">
                <a:latin typeface="Book Antiqua" panose="02040602050305030304" pitchFamily="18" charset="0"/>
              </a:rPr>
              <a:t> Papuzińska J. - ,,Dziecięce spotkanie z literaturą’’ ,   Warszawa 2007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l-PL" sz="2000" dirty="0">
                <a:latin typeface="Book Antiqua" panose="02040602050305030304" pitchFamily="18" charset="0"/>
              </a:rPr>
              <a:t>H .</a:t>
            </a:r>
            <a:r>
              <a:rPr lang="pl-PL" sz="2000" dirty="0" err="1">
                <a:latin typeface="Book Antiqua" panose="02040602050305030304" pitchFamily="18" charset="0"/>
              </a:rPr>
              <a:t>Skrobiszewska</a:t>
            </a:r>
            <a:r>
              <a:rPr lang="pl-PL" sz="2000" dirty="0">
                <a:latin typeface="Book Antiqua" panose="02040602050305030304" pitchFamily="18" charset="0"/>
              </a:rPr>
              <a:t> –„Książki naszych dzieci”, Warszawa 1997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l-PL" altLang="pl-PL" sz="2000" dirty="0">
                <a:latin typeface="Book Antiqua" panose="02040602050305030304" pitchFamily="18" charset="0"/>
              </a:rPr>
              <a:t>Dlaczego warto czytać ? – Literka pl.</a:t>
            </a:r>
          </a:p>
        </p:txBody>
      </p:sp>
    </p:spTree>
    <p:extLst>
      <p:ext uri="{BB962C8B-B14F-4D97-AF65-F5344CB8AC3E}">
        <p14:creationId xmlns:p14="http://schemas.microsoft.com/office/powerpoint/2010/main" val="3174167548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Prostokąt 1"/>
          <p:cNvSpPr/>
          <p:nvPr/>
        </p:nvSpPr>
        <p:spPr>
          <a:xfrm>
            <a:off x="1537061" y="1242236"/>
            <a:ext cx="9117875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49263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pl-PL" altLang="pl-PL" sz="3600" dirty="0">
                <a:solidFill>
                  <a:srgbClr val="DDDDDD"/>
                </a:solidFill>
                <a:latin typeface="Georgia" panose="02040502050405020303" pitchFamily="18" charset="0"/>
                <a:ea typeface="SimSun" panose="02010600030101010101" pitchFamily="2" charset="-122"/>
                <a:cs typeface="Arial Unicode MS" panose="020B0604020202020204" pitchFamily="34" charset="-128"/>
              </a:rPr>
              <a:t>Rozbudzanie zainteresowań</a:t>
            </a:r>
          </a:p>
          <a:p>
            <a:pPr lvl="0" algn="ctr" defTabSz="449263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pl-PL" altLang="pl-PL" sz="3600" dirty="0">
                <a:solidFill>
                  <a:srgbClr val="DDDDDD"/>
                </a:solidFill>
                <a:latin typeface="Georgia" panose="02040502050405020303" pitchFamily="18" charset="0"/>
                <a:ea typeface="SimSun" panose="02010600030101010101" pitchFamily="2" charset="-122"/>
                <a:cs typeface="Arial Unicode MS" panose="020B0604020202020204" pitchFamily="34" charset="-128"/>
              </a:rPr>
              <a:t> czytelniczych dzieci </a:t>
            </a:r>
          </a:p>
          <a:p>
            <a:pPr lvl="0" algn="ctr" defTabSz="449263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pl-PL" altLang="pl-PL" sz="3600" dirty="0">
                <a:solidFill>
                  <a:srgbClr val="DDDDDD"/>
                </a:solidFill>
                <a:latin typeface="Georgia" panose="02040502050405020303" pitchFamily="18" charset="0"/>
                <a:ea typeface="SimSun" panose="02010600030101010101" pitchFamily="2" charset="-122"/>
                <a:cs typeface="Arial Unicode MS" panose="020B0604020202020204" pitchFamily="34" charset="-128"/>
              </a:rPr>
              <a:t>jest jednym z najważniejszych</a:t>
            </a:r>
          </a:p>
          <a:p>
            <a:pPr lvl="0" algn="ctr" defTabSz="449263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pl-PL" altLang="pl-PL" sz="3600" dirty="0">
                <a:solidFill>
                  <a:srgbClr val="DDDDDD"/>
                </a:solidFill>
                <a:latin typeface="Georgia" panose="02040502050405020303" pitchFamily="18" charset="0"/>
                <a:ea typeface="SimSun" panose="02010600030101010101" pitchFamily="2" charset="-122"/>
                <a:cs typeface="Arial Unicode MS" panose="020B0604020202020204" pitchFamily="34" charset="-128"/>
              </a:rPr>
              <a:t> zadań edukacyjnych</a:t>
            </a:r>
          </a:p>
          <a:p>
            <a:pPr lvl="0" algn="ctr" defTabSz="449263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pl-PL" altLang="pl-PL" sz="3600" dirty="0">
                <a:solidFill>
                  <a:srgbClr val="DDDDDD"/>
                </a:solidFill>
                <a:latin typeface="Georgia" panose="02040502050405020303" pitchFamily="18" charset="0"/>
                <a:ea typeface="SimSun" panose="02010600030101010101" pitchFamily="2" charset="-122"/>
                <a:cs typeface="Arial Unicode MS" panose="020B0604020202020204" pitchFamily="34" charset="-128"/>
              </a:rPr>
              <a:t>szkoły i domu. </a:t>
            </a:r>
          </a:p>
        </p:txBody>
      </p:sp>
    </p:spTree>
    <p:extLst>
      <p:ext uri="{BB962C8B-B14F-4D97-AF65-F5344CB8AC3E}">
        <p14:creationId xmlns:p14="http://schemas.microsoft.com/office/powerpoint/2010/main" val="1581313042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Retrospekcja">
  <a:themeElements>
    <a:clrScheme name="Retrospekcja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kcj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cj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